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8" r:id="rId11"/>
    <p:sldId id="271" r:id="rId12"/>
    <p:sldId id="272" r:id="rId13"/>
    <p:sldId id="275" r:id="rId14"/>
    <p:sldId id="269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FC723-EC5C-4258-96AD-0B36C6102F7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69E44-B121-40DB-9B7E-1E7BF5059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1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8D00-EE39-42FB-91AA-D4245592097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733F5A-3EF1-47B8-94D9-ED511A2139C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8D00-EE39-42FB-91AA-D4245592097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3F5A-3EF1-47B8-94D9-ED511A213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8D00-EE39-42FB-91AA-D4245592097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3F5A-3EF1-47B8-94D9-ED511A213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A68D00-EE39-42FB-91AA-D4245592097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E733F5A-3EF1-47B8-94D9-ED511A2139C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8D00-EE39-42FB-91AA-D4245592097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3F5A-3EF1-47B8-94D9-ED511A2139C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8D00-EE39-42FB-91AA-D4245592097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3F5A-3EF1-47B8-94D9-ED511A2139C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3F5A-3EF1-47B8-94D9-ED511A2139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8D00-EE39-42FB-91AA-D4245592097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8D00-EE39-42FB-91AA-D4245592097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3F5A-3EF1-47B8-94D9-ED511A2139C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8D00-EE39-42FB-91AA-D4245592097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3F5A-3EF1-47B8-94D9-ED511A213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A68D00-EE39-42FB-91AA-D4245592097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733F5A-3EF1-47B8-94D9-ED511A2139C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8D00-EE39-42FB-91AA-D4245592097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733F5A-3EF1-47B8-94D9-ED511A2139C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A68D00-EE39-42FB-91AA-D4245592097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E733F5A-3EF1-47B8-94D9-ED511A2139C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lNXTKVxOmf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NWHm5L0Nl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q2scjQipw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PkJH6BT7d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MbKdSAW7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1929-1941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GREAT DEPRESSION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66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Loss of income meant that people could </a:t>
            </a:r>
            <a:r>
              <a:rPr lang="en-US" smtClean="0"/>
              <a:t>not afford many </a:t>
            </a:r>
            <a:r>
              <a:rPr lang="en-US" dirty="0" smtClean="0"/>
              <a:t>things for their home.</a:t>
            </a:r>
          </a:p>
          <a:p>
            <a:pPr lvl="1"/>
            <a:r>
              <a:rPr lang="en-US" dirty="0" smtClean="0"/>
              <a:t>Gas for vehicles, clothing, food, etc.</a:t>
            </a:r>
          </a:p>
          <a:p>
            <a:pPr lvl="1"/>
            <a:r>
              <a:rPr lang="en-US" dirty="0" smtClean="0"/>
              <a:t>Resulted from unemployment, lowered wages, and part time work.</a:t>
            </a:r>
          </a:p>
          <a:p>
            <a:pPr lvl="1"/>
            <a:r>
              <a:rPr lang="en-US" dirty="0" smtClean="0"/>
              <a:t>Homelessness and starvation became much more common.</a:t>
            </a:r>
          </a:p>
          <a:p>
            <a:pPr lvl="2"/>
            <a:r>
              <a:rPr lang="en-US" dirty="0" smtClean="0"/>
              <a:t>Shanties were makeshift homes created from shacks and tents, built by homeless families.</a:t>
            </a:r>
            <a:endParaRPr lang="en-US" dirty="0"/>
          </a:p>
          <a:p>
            <a:r>
              <a:rPr lang="en-US" dirty="0" smtClean="0"/>
              <a:t>New practices came within households.</a:t>
            </a:r>
          </a:p>
          <a:p>
            <a:pPr lvl="1"/>
            <a:r>
              <a:rPr lang="en-US" dirty="0" smtClean="0"/>
              <a:t>Rationing food and water.</a:t>
            </a:r>
          </a:p>
          <a:p>
            <a:pPr lvl="1"/>
            <a:r>
              <a:rPr lang="en-US" dirty="0" smtClean="0"/>
              <a:t>Growing gardens for additional food.</a:t>
            </a:r>
          </a:p>
          <a:p>
            <a:pPr lvl="1"/>
            <a:r>
              <a:rPr lang="en-US" dirty="0" smtClean="0"/>
              <a:t>Repairing old clothing instead of buying new.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</a:rPr>
              <a:t>Life During the Great Depression</a:t>
            </a:r>
            <a:endParaRPr lang="en-US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6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More women entered the workforce to sustain their families.</a:t>
            </a:r>
          </a:p>
          <a:p>
            <a:r>
              <a:rPr lang="en-US" dirty="0" smtClean="0"/>
              <a:t>Fewer people married and less children were born during this time.</a:t>
            </a:r>
          </a:p>
          <a:p>
            <a:r>
              <a:rPr lang="en-US" dirty="0" smtClean="0"/>
              <a:t>More quarrels in homes because of unemployed men.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https://www.youtube.com/watch?v=lNXTKVxOmfk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</a:rPr>
              <a:t>Life During the Great Depression</a:t>
            </a:r>
            <a:endParaRPr lang="en-US" u="sng" dirty="0">
              <a:solidFill>
                <a:schemeClr val="tx2"/>
              </a:solidFill>
            </a:endParaRPr>
          </a:p>
        </p:txBody>
      </p:sp>
      <p:pic>
        <p:nvPicPr>
          <p:cNvPr id="1026" name="Picture 2" descr="Image result for great depre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8792"/>
            <a:ext cx="2859280" cy="235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7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Shanties</a:t>
            </a:r>
            <a:endParaRPr lang="en-US" dirty="0"/>
          </a:p>
        </p:txBody>
      </p:sp>
      <p:pic>
        <p:nvPicPr>
          <p:cNvPr id="4" name="Picture 7" descr="squat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26393"/>
            <a:ext cx="2857500" cy="280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hanty t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9"/>
          <a:stretch>
            <a:fillRect/>
          </a:stretch>
        </p:blipFill>
        <p:spPr bwMode="auto">
          <a:xfrm>
            <a:off x="5486400" y="1676400"/>
            <a:ext cx="32004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han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2320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Homeless Symbols</a:t>
            </a:r>
            <a:endParaRPr lang="en-US" dirty="0"/>
          </a:p>
        </p:txBody>
      </p:sp>
      <p:pic>
        <p:nvPicPr>
          <p:cNvPr id="1026" name="Picture 2" descr="Image result for hobo symbols great de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019800" cy="482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 security was poor.</a:t>
            </a:r>
          </a:p>
          <a:p>
            <a:pPr lvl="1"/>
            <a:r>
              <a:rPr lang="en-US" dirty="0" smtClean="0"/>
              <a:t>Many workers laid off to hire cheaper labor.</a:t>
            </a:r>
          </a:p>
          <a:p>
            <a:pPr lvl="1"/>
            <a:r>
              <a:rPr lang="en-US" dirty="0" smtClean="0"/>
              <a:t>Some jobs only hired temp workers to rotate who get’s paid each day.</a:t>
            </a:r>
          </a:p>
          <a:p>
            <a:pPr lvl="1"/>
            <a:r>
              <a:rPr lang="en-US" dirty="0" smtClean="0"/>
              <a:t>Temp workers would take whatever job they can get and were usually not members of a union.</a:t>
            </a:r>
            <a:endParaRPr lang="en-US" dirty="0"/>
          </a:p>
          <a:p>
            <a:r>
              <a:rPr lang="en-US" dirty="0" smtClean="0"/>
              <a:t>More work for less money.</a:t>
            </a:r>
          </a:p>
          <a:p>
            <a:pPr lvl="1"/>
            <a:r>
              <a:rPr lang="en-US" dirty="0" smtClean="0"/>
              <a:t>While wages were lowered, the hours of some jobs increased, such as factory work.</a:t>
            </a:r>
          </a:p>
          <a:p>
            <a:r>
              <a:rPr lang="en-US" dirty="0" smtClean="0"/>
              <a:t>Child workers were forced into the same working conditions as adults.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</a:rPr>
              <a:t>Work Conditions</a:t>
            </a:r>
            <a:endParaRPr lang="en-US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6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people who endured the Great Depression gained a new outlook on life.</a:t>
            </a:r>
          </a:p>
          <a:p>
            <a:pPr lvl="1"/>
            <a:r>
              <a:rPr lang="en-US" dirty="0" smtClean="0"/>
              <a:t>Not to take what they have for granted.</a:t>
            </a:r>
          </a:p>
          <a:p>
            <a:pPr lvl="1"/>
            <a:r>
              <a:rPr lang="en-US" dirty="0" smtClean="0"/>
              <a:t>Better management skills with good/possessions.</a:t>
            </a:r>
          </a:p>
          <a:p>
            <a:pPr lvl="1"/>
            <a:r>
              <a:rPr lang="en-US" dirty="0" smtClean="0"/>
              <a:t>Less self-indulgence.</a:t>
            </a:r>
          </a:p>
          <a:p>
            <a:pPr lvl="1"/>
            <a:r>
              <a:rPr lang="en-US" dirty="0" smtClean="0"/>
              <a:t>Gratitude for aid and gracious giving.</a:t>
            </a:r>
          </a:p>
          <a:p>
            <a:pPr lvl="1"/>
            <a:r>
              <a:rPr lang="en-US" dirty="0" smtClean="0"/>
              <a:t>More focus on family and relationships.</a:t>
            </a:r>
          </a:p>
          <a:p>
            <a:pPr lvl="1"/>
            <a:r>
              <a:rPr lang="en-US" dirty="0" smtClean="0"/>
              <a:t>Religious appreciation.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https://www.youtube.com/watch?v=jNWHm5L0NlI</a:t>
            </a:r>
            <a:endParaRPr lang="en-US" dirty="0" smtClean="0"/>
          </a:p>
          <a:p>
            <a:pPr marL="777240" lvl="2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</a:rPr>
              <a:t>Outlook</a:t>
            </a:r>
            <a:endParaRPr lang="en-US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6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2362200"/>
            <a:ext cx="3733800" cy="1219200"/>
          </a:xfrm>
        </p:spPr>
        <p:txBody>
          <a:bodyPr>
            <a:noAutofit/>
          </a:bodyPr>
          <a:lstStyle/>
          <a:p>
            <a:pPr algn="ctr"/>
            <a:r>
              <a:rPr lang="en-US" sz="8800" u="sng" dirty="0" smtClean="0">
                <a:solidFill>
                  <a:schemeClr val="tx2"/>
                </a:solidFill>
              </a:rPr>
              <a:t>QUIZ</a:t>
            </a:r>
            <a:endParaRPr lang="en-US" sz="88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59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2362200"/>
            <a:ext cx="3733800" cy="1219200"/>
          </a:xfrm>
        </p:spPr>
        <p:txBody>
          <a:bodyPr>
            <a:noAutofit/>
          </a:bodyPr>
          <a:lstStyle/>
          <a:p>
            <a:pPr algn="ctr"/>
            <a:r>
              <a:rPr lang="en-US" sz="8000" u="sng" dirty="0" smtClean="0">
                <a:solidFill>
                  <a:schemeClr val="tx2"/>
                </a:solidFill>
              </a:rPr>
              <a:t>BONUS</a:t>
            </a:r>
            <a:endParaRPr lang="en-US" sz="8000" u="sng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4191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https://www.youtube.com/watch?v=2q2scjQipwM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9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1928, the U.S. Economy looked healthy.</a:t>
            </a:r>
          </a:p>
          <a:p>
            <a:r>
              <a:rPr lang="en-US" dirty="0" smtClean="0"/>
              <a:t>Uneven Prosperity.</a:t>
            </a:r>
          </a:p>
          <a:p>
            <a:pPr lvl="1"/>
            <a:r>
              <a:rPr lang="en-US" dirty="0" smtClean="0"/>
              <a:t>Rich get richer, poor get poorer.</a:t>
            </a:r>
          </a:p>
          <a:p>
            <a:r>
              <a:rPr lang="en-US" dirty="0" smtClean="0"/>
              <a:t>Personal Debt.</a:t>
            </a:r>
          </a:p>
          <a:p>
            <a:pPr lvl="1"/>
            <a:r>
              <a:rPr lang="en-US" dirty="0" smtClean="0"/>
              <a:t>Overused Credit.</a:t>
            </a:r>
          </a:p>
          <a:p>
            <a:pPr lvl="1"/>
            <a:r>
              <a:rPr lang="en-US" dirty="0" smtClean="0"/>
              <a:t>Unable to pay back loans.</a:t>
            </a:r>
          </a:p>
          <a:p>
            <a:r>
              <a:rPr lang="en-US" dirty="0" smtClean="0"/>
              <a:t>Playing the Market.</a:t>
            </a:r>
          </a:p>
          <a:p>
            <a:pPr lvl="1"/>
            <a:r>
              <a:rPr lang="en-US" dirty="0" smtClean="0"/>
              <a:t>High risk investments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</a:rPr>
              <a:t>Prelude</a:t>
            </a:r>
            <a:endParaRPr lang="en-US" u="sng" dirty="0">
              <a:solidFill>
                <a:schemeClr val="tx2"/>
              </a:solidFill>
            </a:endParaRPr>
          </a:p>
        </p:txBody>
      </p:sp>
      <p:pic>
        <p:nvPicPr>
          <p:cNvPr id="4" name="Picture 5" descr="BS020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209800"/>
            <a:ext cx="3505200" cy="34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4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Supply, Low Demand.</a:t>
            </a:r>
          </a:p>
          <a:p>
            <a:pPr lvl="1"/>
            <a:r>
              <a:rPr lang="en-US" dirty="0" smtClean="0"/>
              <a:t>Overproduction.</a:t>
            </a:r>
          </a:p>
          <a:p>
            <a:r>
              <a:rPr lang="en-US" dirty="0" smtClean="0"/>
              <a:t>Income Decreases.</a:t>
            </a:r>
          </a:p>
          <a:p>
            <a:pPr lvl="1"/>
            <a:r>
              <a:rPr lang="en-US" dirty="0" smtClean="0"/>
              <a:t>Long hours, low wages.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</a:rPr>
              <a:t>Prelude (cont.)</a:t>
            </a:r>
            <a:endParaRPr lang="en-US" u="sng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cdn.history.com/sites/2/2013/11/stock-market-crash-of-1929-newspaper-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01488"/>
            <a:ext cx="8353425" cy="27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6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 (Dow Jones Industrial Average)</a:t>
            </a:r>
          </a:p>
          <a:p>
            <a:pPr lvl="1"/>
            <a:r>
              <a:rPr lang="en-US" dirty="0"/>
              <a:t>Climbs before starting a slow drop.</a:t>
            </a:r>
          </a:p>
          <a:p>
            <a:pPr lvl="1"/>
            <a:r>
              <a:rPr lang="en-US" dirty="0"/>
              <a:t>Sharp decline follows.</a:t>
            </a:r>
          </a:p>
          <a:p>
            <a:pPr lvl="2"/>
            <a:r>
              <a:rPr lang="en-US" dirty="0"/>
              <a:t>Also known as the </a:t>
            </a:r>
            <a:r>
              <a:rPr lang="en-US" dirty="0" smtClean="0"/>
              <a:t>Great Crash.</a:t>
            </a:r>
          </a:p>
          <a:p>
            <a:pPr lvl="2"/>
            <a:r>
              <a:rPr lang="en-US" dirty="0" smtClean="0"/>
              <a:t>Occurs on October 19</a:t>
            </a:r>
            <a:r>
              <a:rPr lang="en-US" baseline="30000" dirty="0" smtClean="0"/>
              <a:t>th</a:t>
            </a:r>
            <a:r>
              <a:rPr lang="en-US" dirty="0" smtClean="0"/>
              <a:t>, 1929 (called Black Tuesday.)</a:t>
            </a:r>
          </a:p>
          <a:p>
            <a:r>
              <a:rPr lang="en-US" dirty="0" smtClean="0"/>
              <a:t>Banks.</a:t>
            </a:r>
          </a:p>
          <a:p>
            <a:pPr lvl="1"/>
            <a:r>
              <a:rPr lang="en-US" dirty="0" smtClean="0"/>
              <a:t>People unable to pay back debts in such a short amount of time.</a:t>
            </a:r>
          </a:p>
          <a:p>
            <a:pPr lvl="1"/>
            <a:r>
              <a:rPr lang="en-US" dirty="0" smtClean="0"/>
              <a:t>Banks lent out more than they had.</a:t>
            </a:r>
          </a:p>
          <a:p>
            <a:pPr lvl="1"/>
            <a:r>
              <a:rPr lang="en-US" dirty="0" smtClean="0"/>
              <a:t>They also used money from savings accounts for previous loans.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</a:rPr>
              <a:t>Depression Begins</a:t>
            </a:r>
            <a:endParaRPr lang="en-US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6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https://www.youtube.com/watch?v=iPkJH6BT7dM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</a:rPr>
              <a:t>The Banks</a:t>
            </a:r>
            <a:endParaRPr lang="en-US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3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Rise in Unemployment Numbers.</a:t>
            </a:r>
          </a:p>
          <a:p>
            <a:pPr lvl="1"/>
            <a:r>
              <a:rPr lang="en-US" dirty="0"/>
              <a:t>1929 – 1 Million unemployed.</a:t>
            </a:r>
          </a:p>
          <a:p>
            <a:pPr lvl="1"/>
            <a:r>
              <a:rPr lang="en-US" dirty="0"/>
              <a:t>1930 – Over 4 Million unemployed.</a:t>
            </a:r>
          </a:p>
          <a:p>
            <a:pPr lvl="1"/>
            <a:r>
              <a:rPr lang="en-US" dirty="0"/>
              <a:t>1933 – Over 13 Million </a:t>
            </a:r>
            <a:r>
              <a:rPr lang="en-US" dirty="0" smtClean="0"/>
              <a:t>Unemployed.</a:t>
            </a:r>
          </a:p>
          <a:p>
            <a:pPr lvl="2"/>
            <a:r>
              <a:rPr lang="en-US" dirty="0" smtClean="0"/>
              <a:t>25% of the U.S. Population.</a:t>
            </a:r>
            <a:endParaRPr lang="en-US" dirty="0"/>
          </a:p>
          <a:p>
            <a:r>
              <a:rPr lang="en-US" dirty="0" smtClean="0"/>
              <a:t>Unemployment.</a:t>
            </a:r>
          </a:p>
          <a:p>
            <a:pPr lvl="1"/>
            <a:r>
              <a:rPr lang="en-US" dirty="0" smtClean="0"/>
              <a:t>Less money to spend.</a:t>
            </a:r>
          </a:p>
          <a:p>
            <a:pPr lvl="1"/>
            <a:r>
              <a:rPr lang="en-US" dirty="0" smtClean="0"/>
              <a:t>Less money businesses receive.</a:t>
            </a:r>
            <a:endParaRPr lang="en-US" dirty="0"/>
          </a:p>
          <a:p>
            <a:pPr lvl="1"/>
            <a:r>
              <a:rPr lang="en-US" dirty="0" smtClean="0"/>
              <a:t>Less money to pay wages.</a:t>
            </a:r>
          </a:p>
          <a:p>
            <a:pPr lvl="1"/>
            <a:r>
              <a:rPr lang="en-US" dirty="0" smtClean="0"/>
              <a:t>Rinse and repeat.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</a:rPr>
              <a:t>Unemployment</a:t>
            </a:r>
            <a:endParaRPr lang="en-US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7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</a:rPr>
              <a:t>Unemployment (cont.)</a:t>
            </a:r>
            <a:endParaRPr lang="en-US" u="sng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Unemploy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657600" cy="45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6115050"/>
            <a:ext cx="550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https://www.youtube.com/watch?v=5IMbKdSAW7Y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6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crash of the U.S. economy affected the world market.</a:t>
            </a:r>
          </a:p>
          <a:p>
            <a:pPr lvl="1"/>
            <a:r>
              <a:rPr lang="en-US" dirty="0" smtClean="0"/>
              <a:t>Depressions in other countries followed.</a:t>
            </a:r>
          </a:p>
          <a:p>
            <a:pPr lvl="2"/>
            <a:r>
              <a:rPr lang="en-US" dirty="0" smtClean="0"/>
              <a:t>Ex: Europe, Latin America, and especially Germany.</a:t>
            </a:r>
          </a:p>
          <a:p>
            <a:pPr lvl="2"/>
            <a:r>
              <a:rPr lang="en-US" dirty="0" smtClean="0"/>
              <a:t>Germany is unable to pay debts and reparations from WWI because it relied heavily on U.S. companies for income.</a:t>
            </a:r>
          </a:p>
          <a:p>
            <a:pPr marL="777240" lvl="2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</a:rPr>
              <a:t>International</a:t>
            </a:r>
            <a:endParaRPr lang="en-US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6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President Hoover wins the election in 1928.</a:t>
            </a:r>
          </a:p>
          <a:p>
            <a:pPr lvl="1"/>
            <a:r>
              <a:rPr lang="en-US" dirty="0" smtClean="0"/>
              <a:t>Initially popular with the people.</a:t>
            </a:r>
          </a:p>
          <a:p>
            <a:pPr lvl="1"/>
            <a:r>
              <a:rPr lang="en-US" dirty="0" smtClean="0"/>
              <a:t>Later blamed for not taking enough action during the crisis.</a:t>
            </a:r>
          </a:p>
          <a:p>
            <a:pPr lvl="1"/>
            <a:r>
              <a:rPr lang="en-US" dirty="0" smtClean="0"/>
              <a:t>Left the office in 1932 with one of the lowest approval ratings before Franklin Roosevelt (FRD) takes office.</a:t>
            </a:r>
          </a:p>
          <a:p>
            <a:pPr lvl="2"/>
            <a:r>
              <a:rPr lang="en-US" dirty="0" smtClean="0"/>
              <a:t>He did too little, too late.</a:t>
            </a:r>
          </a:p>
          <a:p>
            <a:r>
              <a:rPr lang="en-US" dirty="0" smtClean="0"/>
              <a:t>Hoover’s actions.</a:t>
            </a:r>
          </a:p>
          <a:p>
            <a:pPr lvl="1"/>
            <a:r>
              <a:rPr lang="en-US" dirty="0" smtClean="0"/>
              <a:t>Refused to give government aid, which he called “handouts.”</a:t>
            </a:r>
          </a:p>
          <a:p>
            <a:pPr lvl="1"/>
            <a:r>
              <a:rPr lang="en-US" dirty="0" smtClean="0"/>
              <a:t>Asked business owners to retain workers.</a:t>
            </a:r>
          </a:p>
          <a:p>
            <a:pPr lvl="2"/>
            <a:r>
              <a:rPr lang="en-US" dirty="0"/>
              <a:t>Failed, as it only lowered wages.</a:t>
            </a:r>
          </a:p>
          <a:p>
            <a:pPr lvl="1"/>
            <a:r>
              <a:rPr lang="en-US" dirty="0" smtClean="0"/>
              <a:t>Told citizens to have “rugged individualism.”</a:t>
            </a:r>
          </a:p>
          <a:p>
            <a:pPr lvl="2"/>
            <a:r>
              <a:rPr lang="en-US" dirty="0" smtClean="0"/>
              <a:t>Hard work gives rewards.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2"/>
                </a:solidFill>
              </a:rPr>
              <a:t>President Hoover’s Response</a:t>
            </a:r>
          </a:p>
        </p:txBody>
      </p:sp>
    </p:spTree>
    <p:extLst>
      <p:ext uri="{BB962C8B-B14F-4D97-AF65-F5344CB8AC3E}">
        <p14:creationId xmlns:p14="http://schemas.microsoft.com/office/powerpoint/2010/main" val="2938756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251</TotalTime>
  <Words>631</Words>
  <Application>Microsoft Office PowerPoint</Application>
  <PresentationFormat>On-screen Show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THE GREAT DEPRESSION</vt:lpstr>
      <vt:lpstr>Prelude</vt:lpstr>
      <vt:lpstr>Prelude (cont.)</vt:lpstr>
      <vt:lpstr>Depression Begins</vt:lpstr>
      <vt:lpstr>The Banks</vt:lpstr>
      <vt:lpstr>Unemployment</vt:lpstr>
      <vt:lpstr>Unemployment (cont.)</vt:lpstr>
      <vt:lpstr>International</vt:lpstr>
      <vt:lpstr>President Hoover’s Response</vt:lpstr>
      <vt:lpstr>Life During the Great Depression</vt:lpstr>
      <vt:lpstr>Life During the Great Depression</vt:lpstr>
      <vt:lpstr>Shanties</vt:lpstr>
      <vt:lpstr>Homeless Symbols</vt:lpstr>
      <vt:lpstr>Work Conditions</vt:lpstr>
      <vt:lpstr>Outlook</vt:lpstr>
      <vt:lpstr>QUIZ</vt:lpstr>
      <vt:lpstr>BONUS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</dc:title>
  <dc:creator>Windows User</dc:creator>
  <cp:lastModifiedBy>Agent Strung</cp:lastModifiedBy>
  <cp:revision>25</cp:revision>
  <dcterms:created xsi:type="dcterms:W3CDTF">2017-09-16T16:02:13Z</dcterms:created>
  <dcterms:modified xsi:type="dcterms:W3CDTF">2018-11-14T14:09:12Z</dcterms:modified>
</cp:coreProperties>
</file>